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864350" cy="9996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72" y="-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9179-AD36-4EAC-B665-D0F8706B2282}" type="datetimeFigureOut">
              <a:rPr lang="ru-RU" smtClean="0"/>
              <a:t>04.08.2014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CC0A-0F04-45C4-936C-EA90819E1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95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A9179-AD36-4EAC-B665-D0F8706B2282}" type="datetimeFigureOut">
              <a:rPr lang="ru-RU" smtClean="0"/>
              <a:t>04.08.2014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1CC0A-0F04-45C4-936C-EA90819E1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84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t>Капиллярные маты</a:t>
            </a:r>
            <a:b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BeKa Heiz- und Kühlmatten GmbH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06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smtClean="0"/>
              <a:t>Традиционная система </a:t>
            </a:r>
            <a:r>
              <a:rPr lang="en-US" sz="1800" b="1" smtClean="0"/>
              <a:t/>
            </a:r>
            <a:br>
              <a:rPr lang="en-US" sz="1800" b="1" smtClean="0"/>
            </a:br>
            <a:r>
              <a:rPr lang="ru-RU" sz="1800" b="1" smtClean="0"/>
              <a:t>кондиционирования</a:t>
            </a:r>
            <a:r>
              <a:rPr lang="ru-RU" sz="1600" b="1" smtClean="0"/>
              <a:t/>
            </a:r>
            <a:br>
              <a:rPr lang="ru-RU" sz="1600" b="1" smtClean="0"/>
            </a:br>
            <a:r>
              <a:rPr lang="en-US" sz="1600" b="1" smtClean="0"/>
              <a:t/>
            </a:r>
            <a:br>
              <a:rPr lang="en-US" sz="1600" b="1" smtClean="0"/>
            </a:br>
            <a:r>
              <a:rPr lang="ru-RU" sz="1800" b="1" smtClean="0"/>
              <a:t>Применение капиллярных </a:t>
            </a:r>
            <a:r>
              <a:rPr lang="en-US" sz="1800" b="1" smtClean="0"/>
              <a:t/>
            </a:r>
            <a:br>
              <a:rPr lang="en-US" sz="1800" b="1" smtClean="0"/>
            </a:br>
            <a:r>
              <a:rPr lang="ru-RU" sz="1800" b="1" smtClean="0"/>
              <a:t>матов </a:t>
            </a:r>
            <a:r>
              <a:rPr lang="en-US" sz="1800" b="1" smtClean="0"/>
              <a:t>B</a:t>
            </a:r>
            <a:r>
              <a:rPr lang="ru-RU" sz="1800" b="1" smtClean="0"/>
              <a:t>е</a:t>
            </a:r>
            <a:r>
              <a:rPr lang="en-US" sz="1800" b="1" smtClean="0"/>
              <a:t>K</a:t>
            </a:r>
            <a:r>
              <a:rPr lang="ru-RU" sz="1800" b="1" smtClean="0"/>
              <a:t>а</a:t>
            </a:r>
            <a:r>
              <a:rPr lang="en-US" sz="1800" b="1" smtClean="0"/>
              <a:t> </a:t>
            </a:r>
            <a:endParaRPr lang="ru-RU" sz="1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4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smtClean="0"/>
              <a:t>Из истории применения охлаждающих потолков с 1888 года в Германии</a:t>
            </a:r>
            <a:r>
              <a:rPr lang="de-DE" sz="2000" smtClean="0"/>
              <a:t/>
            </a:r>
            <a:br>
              <a:rPr lang="de-DE" sz="2000" smtClean="0"/>
            </a:br>
            <a:endParaRPr lang="de-DE" alt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78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1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2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2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smtClean="0"/>
              <a:t>Благодаря лучистому теплообмену, охлаждается не воздух, а непосредственно</a:t>
            </a:r>
            <a:br>
              <a:rPr lang="ru-RU" sz="2000" b="1" smtClean="0"/>
            </a:br>
            <a:r>
              <a:rPr lang="ru-RU" sz="2000" b="1" smtClean="0"/>
              <a:t>поверхность тела человека и все остальные объекты в помещении.</a:t>
            </a:r>
            <a:endParaRPr lang="ru-RU" sz="20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31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1800" b="1" smtClean="0"/>
              <a:t>Принцип функционирования охлаждающих поверхностей</a:t>
            </a:r>
            <a:r>
              <a:rPr lang="en-US" altLang="ru-RU" sz="1800" b="1" smtClean="0"/>
              <a:t> </a:t>
            </a:r>
            <a:r>
              <a:rPr lang="ru-RU" altLang="ru-RU" sz="1800" b="1" smtClean="0"/>
              <a:t>на основе капиллярных матов</a:t>
            </a:r>
            <a:r>
              <a:rPr lang="de-DE" altLang="ru-RU" sz="2800" b="1" smtClean="0"/>
              <a:t/>
            </a:r>
            <a:br>
              <a:rPr lang="de-DE" altLang="ru-RU" sz="2800" b="1" smtClean="0"/>
            </a:br>
            <a:endParaRPr lang="de-DE" alt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9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8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smtClean="0">
                <a:latin typeface="+mn-lt"/>
                <a:ea typeface="+mn-ea"/>
                <a:cs typeface="+mn-cs"/>
              </a:rPr>
              <a:t>Плотная укладка капиллярных матов на любых поверхностях</a:t>
            </a:r>
            <a:br>
              <a:rPr lang="ru-RU" sz="1600" smtClean="0">
                <a:latin typeface="+mn-lt"/>
                <a:ea typeface="+mn-ea"/>
                <a:cs typeface="+mn-cs"/>
              </a:rPr>
            </a:br>
            <a:r>
              <a:rPr lang="ru-RU" sz="1600" smtClean="0">
                <a:latin typeface="+mn-lt"/>
                <a:ea typeface="+mn-ea"/>
                <a:cs typeface="+mn-cs"/>
              </a:rPr>
              <a:t/>
            </a:r>
            <a:br>
              <a:rPr lang="ru-RU" sz="1600" smtClean="0">
                <a:latin typeface="+mn-lt"/>
                <a:ea typeface="+mn-ea"/>
                <a:cs typeface="+mn-cs"/>
              </a:rPr>
            </a:br>
            <a:r>
              <a:rPr lang="ru-RU" sz="1600" smtClean="0">
                <a:latin typeface="+mn-lt"/>
                <a:ea typeface="+mn-ea"/>
                <a:cs typeface="+mn-cs"/>
              </a:rPr>
              <a:t/>
            </a:r>
            <a:br>
              <a:rPr lang="ru-RU" sz="1600" smtClean="0">
                <a:latin typeface="+mn-lt"/>
                <a:ea typeface="+mn-ea"/>
                <a:cs typeface="+mn-cs"/>
              </a:rPr>
            </a:br>
            <a:r>
              <a:rPr lang="de-DE" sz="1600" smtClean="0">
                <a:latin typeface="+mn-lt"/>
                <a:ea typeface="+mn-ea"/>
                <a:cs typeface="+mn-cs"/>
              </a:rPr>
              <a:t/>
            </a:r>
            <a:br>
              <a:rPr lang="de-DE" sz="1600" smtClean="0">
                <a:latin typeface="+mn-lt"/>
                <a:ea typeface="+mn-ea"/>
                <a:cs typeface="+mn-cs"/>
              </a:rPr>
            </a:br>
            <a:endParaRPr lang="ru-RU" sz="16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23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ru-RU" sz="1800" b="1" smtClean="0"/>
              <a:t>Капиллярно-трубчатая технология позволяет сохранить пространство и увеличить этажность здания, за счёт сокращения технических коммуникаций между этажами.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de-DE" sz="1600" smtClean="0"/>
              <a:t/>
            </a:r>
            <a:br>
              <a:rPr lang="de-DE" sz="1600" smtClean="0"/>
            </a:br>
            <a:endParaRPr lang="de-DE" altLang="ru-RU" sz="1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4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smtClean="0"/>
              <a:t>Статистический процент отрицательных отзывов</a:t>
            </a:r>
            <a:r>
              <a:rPr lang="en-US" sz="2000" smtClean="0">
                <a:latin typeface="Arial" panose="020B0604020202020204" pitchFamily="34" charset="0"/>
              </a:rPr>
              <a:t> </a:t>
            </a:r>
            <a:r>
              <a:rPr lang="de-DE" sz="2000" smtClean="0">
                <a:latin typeface="Arial" panose="020B0604020202020204" pitchFamily="34" charset="0"/>
              </a:rPr>
              <a:t/>
            </a:r>
            <a:br>
              <a:rPr lang="de-DE" sz="2000" smtClean="0">
                <a:latin typeface="Arial" panose="020B0604020202020204" pitchFamily="34" charset="0"/>
              </a:rPr>
            </a:b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79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smtClean="0"/>
              <a:t>Капиллярные маты используются в следующих случаях: </a:t>
            </a:r>
            <a:r>
              <a:rPr lang="de-DE" sz="1800" b="1" smtClean="0"/>
              <a:t/>
            </a:r>
            <a:br>
              <a:rPr lang="de-DE" sz="1800" b="1" smtClean="0"/>
            </a:br>
            <a:endParaRPr lang="de-DE" altLang="ru-RU" sz="1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7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t>Применение капиллярных матов </a:t>
            </a:r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BeKa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BeKa </a:t>
            </a:r>
            <a:r>
              <a:rPr lang="ru-RU" altLang="ru-RU" sz="280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– крупнейший производитель </a:t>
            </a:r>
            <a:br>
              <a:rPr lang="ru-RU" altLang="ru-RU" sz="280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altLang="ru-RU" sz="280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капиллярных матов</a:t>
            </a:r>
            <a:endParaRPr lang="de-DE" altLang="ru-RU" sz="28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43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0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ru-RU" sz="20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0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Принцип укладки капиллярных матов</a:t>
            </a:r>
            <a:endParaRPr lang="ru-RU" sz="1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57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1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1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ru-RU" sz="1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1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Капиллярные маты </a:t>
            </a:r>
            <a:r>
              <a:rPr lang="ru-RU" sz="1800" b="1" smtClean="0"/>
              <a:t>фиксируются на потолке при помощи клейкой ленты или скрепок</a:t>
            </a:r>
            <a:endParaRPr lang="de-DE" sz="1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66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de-DE" alt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38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smtClean="0">
                <a:latin typeface="+mn-lt"/>
                <a:ea typeface="+mn-ea"/>
                <a:cs typeface="+mn-cs"/>
              </a:rPr>
              <a:t>Готовый</a:t>
            </a:r>
            <a:r>
              <a:rPr lang="ru-RU" sz="1600" smtClean="0"/>
              <a:t> </a:t>
            </a:r>
            <a:r>
              <a:rPr lang="ru-RU" sz="1600" smtClean="0">
                <a:latin typeface="+mn-lt"/>
                <a:ea typeface="+mn-ea"/>
                <a:cs typeface="+mn-cs"/>
              </a:rPr>
              <a:t>оштукатуренный потолок</a:t>
            </a:r>
            <a:r>
              <a:rPr lang="de-DE" sz="1600" smtClean="0">
                <a:latin typeface="+mn-lt"/>
                <a:ea typeface="+mn-ea"/>
                <a:cs typeface="+mn-cs"/>
              </a:rPr>
              <a:t/>
            </a:r>
            <a:br>
              <a:rPr lang="de-DE" sz="1600" smtClean="0">
                <a:latin typeface="+mn-lt"/>
                <a:ea typeface="+mn-ea"/>
                <a:cs typeface="+mn-cs"/>
              </a:rPr>
            </a:br>
            <a:r>
              <a:rPr lang="ru-RU" altLang="ru-RU" sz="1600" smtClean="0">
                <a:latin typeface="+mn-lt"/>
                <a:ea typeface="+mn-ea"/>
                <a:cs typeface="+mn-cs"/>
              </a:rPr>
              <a:t/>
            </a:r>
            <a:br>
              <a:rPr lang="ru-RU" altLang="ru-RU" sz="1600" smtClean="0">
                <a:latin typeface="+mn-lt"/>
                <a:ea typeface="+mn-ea"/>
                <a:cs typeface="+mn-cs"/>
              </a:rPr>
            </a:br>
            <a:endParaRPr lang="de-DE" altLang="ru-RU" sz="16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97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t>Применение капиллярных матов </a:t>
            </a:r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BeKa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69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Принцип укладки капиллярных матов в потолочную кассету</a:t>
            </a:r>
            <a:endParaRPr lang="ru-RU" sz="1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87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sz="1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1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Монтаж гибких подводов и соединения с коллектором</a:t>
            </a:r>
            <a:endParaRPr lang="ru-RU" sz="1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81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Монтаж кассет к потолку и подключение коллекторов</a:t>
            </a:r>
            <a:endParaRPr lang="ru-RU" sz="1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7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600" smtClean="0">
                <a:latin typeface="+mn-lt"/>
                <a:ea typeface="+mn-ea"/>
                <a:cs typeface="+mn-cs"/>
              </a:rPr>
              <a:t/>
            </a:r>
            <a:br>
              <a:rPr lang="de-DE" sz="1600" smtClean="0">
                <a:latin typeface="+mn-lt"/>
                <a:ea typeface="+mn-ea"/>
                <a:cs typeface="+mn-cs"/>
              </a:rPr>
            </a:br>
            <a:r>
              <a:rPr lang="ru-RU" sz="1600" smtClean="0"/>
              <a:t/>
            </a:r>
            <a:br>
              <a:rPr lang="ru-RU" sz="1600" smtClean="0"/>
            </a:br>
            <a:r>
              <a:rPr lang="ru-RU" sz="1600" smtClean="0">
                <a:latin typeface="+mn-lt"/>
                <a:ea typeface="+mn-ea"/>
                <a:cs typeface="+mn-cs"/>
              </a:rPr>
              <a:t>Готовый металлический кассетный потолок</a:t>
            </a:r>
            <a:r>
              <a:rPr lang="ru-RU" altLang="ru-RU" sz="1600" smtClean="0">
                <a:latin typeface="+mn-lt"/>
                <a:ea typeface="+mn-ea"/>
                <a:cs typeface="+mn-cs"/>
              </a:rPr>
              <a:t/>
            </a:r>
            <a:br>
              <a:rPr lang="ru-RU" altLang="ru-RU" sz="1600" smtClean="0">
                <a:latin typeface="+mn-lt"/>
                <a:ea typeface="+mn-ea"/>
                <a:cs typeface="+mn-cs"/>
              </a:rPr>
            </a:br>
            <a:endParaRPr lang="de-DE" altLang="ru-RU" sz="16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6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t>Применение капиллярных матов </a:t>
            </a:r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BeKa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65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>Более </a:t>
            </a:r>
            <a:r>
              <a:rPr lang="de-DE" altLang="ru-RU" sz="2800" b="1" smtClean="0">
                <a:solidFill>
                  <a:schemeClr val="accent1">
                    <a:lumMod val="50000"/>
                  </a:schemeClr>
                </a:solidFill>
              </a:rPr>
              <a:t>100</a:t>
            </a: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> партнёров по всему миру</a:t>
            </a:r>
            <a:endParaRPr lang="de-DE" alt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Вариант монтажа капиллярных матов за гипсокартон</a:t>
            </a: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17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Вариант монтажа капиллярных матов за гипсокартон</a:t>
            </a: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79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Вариант монтажа капиллярных матов за гипсокартон</a:t>
            </a:r>
            <a:br>
              <a:rPr lang="ru-RU" altLang="ru-RU" sz="1800" b="1" smtClean="0"/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4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Вариант монтажа на гипсокартон с использованием теплопроводящей пасты</a:t>
            </a:r>
            <a:br>
              <a:rPr lang="ru-RU" altLang="ru-RU" sz="1800" b="1" smtClean="0"/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39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Вариант монтажа с использованием готовых гипсокартонных блоков</a:t>
            </a:r>
            <a:br>
              <a:rPr lang="ru-RU" altLang="ru-RU" sz="1800" b="1" smtClean="0"/>
            </a:br>
            <a:r>
              <a:rPr lang="en-US" altLang="ru-RU" sz="1800" b="1" smtClean="0"/>
              <a:t/>
            </a:r>
            <a:br>
              <a:rPr lang="en-US" altLang="ru-RU" sz="1800" b="1" smtClean="0"/>
            </a:br>
            <a:endParaRPr lang="ru-RU" sz="1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50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b="1" smtClean="0"/>
              <a:t>Готовые гипсокартонные потолки</a:t>
            </a:r>
            <a:br>
              <a:rPr lang="ru-RU" altLang="ru-RU" sz="1800" b="1" smtClean="0"/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26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t>Применение капиллярных матов </a:t>
            </a:r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BeKa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64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Принцип монтажа капиллярных матов в бетонные перекрытия</a:t>
            </a:r>
            <a:br>
              <a:rPr lang="ru-RU" altLang="ru-RU" sz="1800" b="1" smtClean="0"/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32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Вариант монтажа капиллярных матов в бетонные перекрытия</a:t>
            </a: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85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Вариант монтажа капиллярных матов в бетонные перекрытия</a:t>
            </a: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9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1800" b="1" smtClean="0"/>
              <a:t>Компания не открывает торговые представительства на региональных рынках, а выбирает опытных партнёров-инсталляторов, которые гарантируют качество полного комплекса работ в своём регионе.</a:t>
            </a:r>
            <a:r>
              <a:rPr lang="ru-RU" sz="2000" b="1" smtClean="0"/>
              <a:t/>
            </a:r>
            <a:br>
              <a:rPr lang="ru-RU" sz="2000" b="1" smtClean="0"/>
            </a:br>
            <a:r>
              <a:rPr lang="ru-RU" sz="2000" b="1" smtClean="0"/>
              <a:t/>
            </a:r>
            <a:br>
              <a:rPr lang="ru-RU" sz="2000" b="1" smtClean="0"/>
            </a:br>
            <a:r>
              <a:rPr lang="ru-RU" sz="1800" b="1" smtClean="0"/>
              <a:t>С 2011 года компания </a:t>
            </a:r>
            <a:r>
              <a:rPr lang="en-US" sz="2000" b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Akvilon Engineering </a:t>
            </a:r>
            <a:r>
              <a:rPr lang="ru-RU" sz="1800" b="1" smtClean="0"/>
              <a:t>является официальным партнером </a:t>
            </a:r>
            <a:r>
              <a:rPr lang="en-US" sz="2000" b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BEKA Heiz- und Kühlmatten GmbH</a:t>
            </a:r>
            <a:r>
              <a:rPr lang="ru-RU" sz="2000" b="1" smtClean="0">
                <a:latin typeface="+mn-lt"/>
              </a:rPr>
              <a:t> </a:t>
            </a:r>
            <a:r>
              <a:rPr lang="ru-RU" sz="1800" b="1" smtClean="0"/>
              <a:t>в России</a:t>
            </a:r>
            <a:r>
              <a:rPr lang="en-US" sz="1800" b="1" smtClean="0"/>
              <a:t>.</a:t>
            </a:r>
            <a:r>
              <a:rPr lang="ru-RU" sz="1800" b="1" smtClean="0"/>
              <a:t/>
            </a:r>
            <a:br>
              <a:rPr lang="ru-RU" sz="1800" b="1" smtClean="0"/>
            </a:br>
            <a:r>
              <a:rPr lang="en-US" sz="2000" smtClean="0">
                <a:latin typeface="+mn-lt"/>
              </a:rPr>
              <a:t/>
            </a:r>
            <a:br>
              <a:rPr lang="en-US" sz="2000" smtClean="0">
                <a:latin typeface="+mn-lt"/>
              </a:rPr>
            </a:br>
            <a:r>
              <a:rPr lang="en-US" sz="2000" b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Akvilon Engineering </a:t>
            </a:r>
            <a:r>
              <a:rPr lang="ru-RU" sz="1800" b="1" smtClean="0"/>
              <a:t>предлагает услуги по проектированию, поставке, монтажу </a:t>
            </a:r>
            <a:r>
              <a:rPr lang="ru-RU" sz="2000" smtClean="0">
                <a:latin typeface="+mn-lt"/>
              </a:rPr>
              <a:t>и </a:t>
            </a:r>
            <a:r>
              <a:rPr lang="ru-RU" sz="1800" b="1" smtClean="0"/>
              <a:t>сервисному обслуживанию под брендом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Система Холодных Потолков </a:t>
            </a:r>
            <a:r>
              <a:rPr lang="en-US" sz="2000" b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Akvilon</a:t>
            </a:r>
            <a:r>
              <a:rPr lang="ru-RU" sz="2000" smtClean="0">
                <a:latin typeface="+mn-lt"/>
              </a:rPr>
              <a:t>.</a:t>
            </a:r>
            <a:r>
              <a:rPr lang="ru-RU" sz="2000" smtClean="0"/>
              <a:t/>
            </a:r>
            <a:br>
              <a:rPr lang="ru-RU" sz="2000" smtClean="0"/>
            </a:b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82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Вариант монтажа капиллярных матов в бетонные перекрытия</a:t>
            </a: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96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000" b="1" smtClean="0"/>
              <a:t>Вариант подготовки готовых бетонных блоков на производстве</a:t>
            </a:r>
            <a:br>
              <a:rPr lang="ru-RU" altLang="ru-RU" sz="2000" b="1" smtClean="0"/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-78377" y="269094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93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000" b="1" smtClean="0"/>
              <a:t>Вариант подготовки готовых бетонных блоков на производстве</a:t>
            </a:r>
            <a:br>
              <a:rPr lang="ru-RU" altLang="ru-RU" sz="2000" b="1" smtClean="0"/>
            </a:b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54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Использование капиллярных матов для температурного контроля в бетонных перекрытиях</a:t>
            </a: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2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t>Применение капиллярных матов </a:t>
            </a:r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BeKa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83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b="1" smtClean="0"/>
              <a:t>Принцип монтажа капиллярных матов для обогрева полов</a:t>
            </a:r>
            <a:endParaRPr lang="ru-RU" sz="1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7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Подготовка и монтаж капиллярных матов для обогрева полов</a:t>
            </a:r>
            <a:br>
              <a:rPr lang="ru-RU" altLang="ru-RU" sz="1800" b="1" smtClean="0"/>
            </a:b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391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t>Применение капиллярных матов </a:t>
            </a:r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BeKa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041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Принцип монтажа капиллярных матов на поверхность стен</a:t>
            </a:r>
            <a:br>
              <a:rPr lang="ru-RU" altLang="ru-RU" sz="1800" b="1" smtClean="0"/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907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Подготовка и монтаж капиллярных матов на поверхность стен</a:t>
            </a:r>
            <a:br>
              <a:rPr lang="ru-RU" altLang="ru-RU" sz="1800" b="1" smtClean="0"/>
            </a:br>
            <a:r>
              <a:rPr lang="ru-RU" altLang="ru-RU" sz="1800" b="1" smtClean="0"/>
              <a:t/>
            </a:r>
            <a:br>
              <a:rPr lang="ru-RU" altLang="ru-RU" sz="1800" b="1" smtClean="0"/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53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ru-RU" sz="1800" b="1" smtClean="0"/>
              <a:t>Обеспечивает 100% контроля качества на всех стадиях </a:t>
            </a:r>
            <a:br>
              <a:rPr lang="ru-RU" sz="1800" b="1" smtClean="0"/>
            </a:br>
            <a:r>
              <a:rPr lang="ru-RU" sz="1800" b="1" smtClean="0"/>
              <a:t>производства капиллярных матов</a:t>
            </a:r>
            <a:r>
              <a:rPr lang="ru-RU" sz="2400" smtClean="0">
                <a:latin typeface="+mn-lt"/>
              </a:rPr>
              <a:t/>
            </a:r>
            <a:br>
              <a:rPr lang="ru-RU" sz="2400" smtClean="0">
                <a:latin typeface="+mn-lt"/>
              </a:rPr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b="1" smtClean="0"/>
              <a:t/>
            </a:r>
            <a:br>
              <a:rPr lang="ru-RU" sz="2400" b="1" smtClean="0"/>
            </a:br>
            <a:r>
              <a:rPr lang="ru-RU" sz="1800" b="1" smtClean="0"/>
              <a:t>Гарантия 15 лет                         Капиллярные маты тестируются </a:t>
            </a:r>
            <a:br>
              <a:rPr lang="ru-RU" sz="1800" b="1" smtClean="0"/>
            </a:br>
            <a:r>
              <a:rPr lang="ru-RU" sz="1800" b="1" smtClean="0"/>
              <a:t>                                                             под давлением 20 бар</a:t>
            </a:r>
            <a:endParaRPr lang="ru-RU" sz="1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30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Монтаж капиллярных матов на поверхность стен</a:t>
            </a:r>
            <a:br>
              <a:rPr lang="ru-RU" altLang="ru-RU" sz="1800" b="1" smtClean="0"/>
            </a:b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13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Использование капиллярных матов на поверхности стен</a:t>
            </a:r>
            <a:br>
              <a:rPr lang="ru-RU" altLang="ru-RU" sz="1800" b="1" smtClean="0"/>
            </a:br>
            <a:r>
              <a:rPr lang="ru-RU" altLang="ru-RU" sz="1800" b="1" smtClean="0"/>
              <a:t/>
            </a:r>
            <a:br>
              <a:rPr lang="ru-RU" altLang="ru-RU" sz="1800" b="1" smtClean="0"/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93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t>Применение капиллярных матов </a:t>
            </a:r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BeKa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521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Принцип укладки капиллярных матов в грунтовом коллекторе</a:t>
            </a:r>
            <a:r>
              <a:rPr lang="ru-RU" altLang="ru-RU" sz="1800" smtClean="0">
                <a:latin typeface="Arial" panose="020B0604020202020204" pitchFamily="34" charset="0"/>
              </a:rPr>
              <a:t/>
            </a:r>
            <a:br>
              <a:rPr lang="ru-RU" altLang="ru-RU" sz="1800" smtClean="0">
                <a:latin typeface="Arial" panose="020B0604020202020204" pitchFamily="34" charset="0"/>
              </a:rPr>
            </a:b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104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Монтаж капиллярных матов в горизонтальном грунтовом коллекторе</a:t>
            </a:r>
            <a:br>
              <a:rPr lang="ru-RU" altLang="ru-RU" sz="1800" b="1" smtClean="0"/>
            </a:b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898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Монтаж капиллярных матов в горизонтальном грунтовом коллекторе</a:t>
            </a:r>
            <a:br>
              <a:rPr lang="ru-RU" altLang="ru-RU" sz="1800" b="1" smtClean="0"/>
            </a:b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16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t>Применение капиллярных матов </a:t>
            </a:r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BeKa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8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Использование капиллярно-трубчатой технологии для поддержания </a:t>
            </a:r>
            <a:br>
              <a:rPr lang="ru-RU" altLang="ru-RU" sz="1800" b="1" smtClean="0"/>
            </a:br>
            <a:r>
              <a:rPr lang="ru-RU" altLang="ru-RU" sz="1800" b="1" smtClean="0"/>
              <a:t>комфортной температуры редких видов растений в условиях оранжереи</a:t>
            </a:r>
            <a:r>
              <a:rPr lang="ru-RU" altLang="ru-RU" sz="1800" smtClean="0">
                <a:latin typeface="Arial" panose="020B0604020202020204" pitchFamily="34" charset="0"/>
              </a:rPr>
              <a:t/>
            </a:r>
            <a:br>
              <a:rPr lang="ru-RU" altLang="ru-RU" sz="1800" smtClean="0">
                <a:latin typeface="Arial" panose="020B0604020202020204" pitchFamily="34" charset="0"/>
              </a:rPr>
            </a:b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u="sng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u="sng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u="sng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209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Использование технологии для поддержания комфортной температуры для</a:t>
            </a:r>
            <a:br>
              <a:rPr lang="ru-RU" altLang="ru-RU" sz="1800" b="1" smtClean="0"/>
            </a:br>
            <a:r>
              <a:rPr lang="ru-RU" altLang="ru-RU" sz="1800" b="1" smtClean="0"/>
              <a:t>редких видов животных в вольерах Берлинского зоопарка</a:t>
            </a:r>
            <a:r>
              <a:rPr lang="ru-RU" altLang="ru-RU" sz="1800" smtClean="0">
                <a:latin typeface="Arial" panose="020B0604020202020204" pitchFamily="34" charset="0"/>
              </a:rPr>
              <a:t/>
            </a:r>
            <a:br>
              <a:rPr lang="ru-RU" altLang="ru-RU" sz="1800" smtClean="0">
                <a:latin typeface="Arial" panose="020B0604020202020204" pitchFamily="34" charset="0"/>
              </a:rPr>
            </a:b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u="sng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u="sng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u="sng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610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Использование технологии для охлаждения офисного помещения</a:t>
            </a:r>
            <a:r>
              <a:rPr lang="ru-RU" altLang="ru-RU" sz="1800" smtClean="0">
                <a:latin typeface="Arial" panose="020B0604020202020204" pitchFamily="34" charset="0"/>
              </a:rPr>
              <a:t/>
            </a:r>
            <a:br>
              <a:rPr lang="ru-RU" altLang="ru-RU" sz="1800" smtClean="0">
                <a:latin typeface="Arial" panose="020B0604020202020204" pitchFamily="34" charset="0"/>
              </a:rPr>
            </a:b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u="sng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u="sng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u="sng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18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866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Использование технологии на «</a:t>
            </a:r>
            <a:r>
              <a:rPr lang="en-US" altLang="ru-RU" sz="1800" b="1" smtClean="0"/>
              <a:t>EXPO 2000</a:t>
            </a:r>
            <a:r>
              <a:rPr lang="ru-RU" altLang="ru-RU" sz="1800" b="1" smtClean="0"/>
              <a:t>» в </a:t>
            </a:r>
            <a:r>
              <a:rPr lang="ru-RU" sz="1800" b="1" smtClean="0"/>
              <a:t>выставочном павильоне </a:t>
            </a:r>
            <a:br>
              <a:rPr lang="ru-RU" sz="1800" b="1" smtClean="0"/>
            </a:br>
            <a:r>
              <a:rPr lang="ru-RU" sz="1800" b="1" smtClean="0"/>
              <a:t>«</a:t>
            </a:r>
            <a:r>
              <a:rPr lang="de-DE" sz="1800" b="1" smtClean="0"/>
              <a:t>Duales System</a:t>
            </a:r>
            <a:r>
              <a:rPr lang="ru-RU" sz="1800" b="1" smtClean="0"/>
              <a:t>». </a:t>
            </a:r>
            <a:r>
              <a:rPr lang="ru-RU" altLang="ru-RU" sz="1800" b="1" smtClean="0"/>
              <a:t>Гановер, </a:t>
            </a:r>
            <a:r>
              <a:rPr lang="ru-RU" sz="1800" b="1" smtClean="0"/>
              <a:t>Германия</a:t>
            </a:r>
            <a:r>
              <a:rPr lang="de-DE" sz="1800" b="1" smtClean="0"/>
              <a:t/>
            </a:r>
            <a:br>
              <a:rPr lang="de-DE" sz="1800" b="1" smtClean="0"/>
            </a:br>
            <a:r>
              <a:rPr lang="ru-RU" altLang="ru-RU" sz="1800" b="1" smtClean="0"/>
              <a:t/>
            </a:r>
            <a:br>
              <a:rPr lang="ru-RU" altLang="ru-RU" sz="1800" b="1" smtClean="0"/>
            </a:b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u="sng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u="sng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u="sng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835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Использование технологии для обогрева специальных шезлонгов для релаксации</a:t>
            </a:r>
            <a:r>
              <a:rPr lang="ru-RU" altLang="ru-RU" sz="1800" smtClean="0">
                <a:latin typeface="Arial" panose="020B0604020202020204" pitchFamily="34" charset="0"/>
              </a:rPr>
              <a:t/>
            </a:r>
            <a:br>
              <a:rPr lang="ru-RU" altLang="ru-RU" sz="1800" smtClean="0">
                <a:latin typeface="Arial" panose="020B0604020202020204" pitchFamily="34" charset="0"/>
              </a:rPr>
            </a:b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u="sng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u="sng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u="sng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455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altLang="ru-RU" sz="1800" b="1" smtClean="0"/>
              <a:t>Использование технологии для обогрева бассейна</a:t>
            </a:r>
            <a:r>
              <a:rPr lang="ru-RU" altLang="ru-RU" sz="1800" smtClean="0">
                <a:latin typeface="Arial" panose="020B0604020202020204" pitchFamily="34" charset="0"/>
              </a:rPr>
              <a:t/>
            </a:r>
            <a:br>
              <a:rPr lang="ru-RU" altLang="ru-RU" sz="1800" smtClean="0">
                <a:latin typeface="Arial" panose="020B0604020202020204" pitchFamily="34" charset="0"/>
              </a:rPr>
            </a:br>
            <a: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1800" smtClean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ru-RU" sz="2800" b="1" u="sng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ru-RU" sz="2800" b="1" u="sng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800" u="sng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171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Благодарим за внимание !</a:t>
            </a:r>
            <a:b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41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smtClean="0"/>
              <a:t>Применение капиллярных матов особенно актуально там, где важно обеспечить максимальный уровень теплового комфорта и экологичности.</a:t>
            </a:r>
            <a:br>
              <a:rPr lang="ru-RU" sz="1800" b="1" smtClean="0"/>
            </a:br>
            <a:endParaRPr lang="ru-RU" sz="1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0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1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1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1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100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1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100" b="1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ru-RU" sz="3100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800" b="1" smtClean="0"/>
              <a:t>Применяется для кондиционирования и отопления, а также для поддержания особого микроклимата в помещениях.</a:t>
            </a:r>
            <a:r>
              <a:rPr lang="ru-RU" sz="2700" smtClean="0">
                <a:latin typeface="+mn-lt"/>
                <a:ea typeface="+mn-ea"/>
                <a:cs typeface="+mn-cs"/>
              </a:rPr>
              <a:t/>
            </a:r>
            <a:br>
              <a:rPr lang="ru-RU" sz="2700" smtClean="0">
                <a:latin typeface="+mn-lt"/>
                <a:ea typeface="+mn-ea"/>
                <a:cs typeface="+mn-cs"/>
              </a:rPr>
            </a:br>
            <a:endParaRPr lang="ru-RU" sz="22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66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smtClean="0">
                <a:solidFill>
                  <a:schemeClr val="accent1">
                    <a:lumMod val="50000"/>
                  </a:schemeClr>
                </a:solidFill>
              </a:rPr>
              <a:t>Преимущества технологии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651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144</Words>
  <Application>Microsoft Office PowerPoint</Application>
  <PresentationFormat>Широкоэкранный</PresentationFormat>
  <Paragraphs>62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Тема Office</vt:lpstr>
      <vt:lpstr>Капиллярные маты BeKa Heiz- und Kühlmatten GmbH</vt:lpstr>
      <vt:lpstr>BeKa – крупнейший производитель  капиллярных матов</vt:lpstr>
      <vt:lpstr>Более 100 партнёров по всему миру</vt:lpstr>
      <vt:lpstr>Компания не открывает торговые представительства на региональных рынках, а выбирает опытных партнёров-инсталляторов, которые гарантируют качество полного комплекса работ в своём регионе.  С 2011 года компания Akvilon Engineering является официальным партнером BEKA Heiz- und Kühlmatten GmbH в России.  Akvilon Engineering предлагает услуги по проектированию, поставке, монтажу и сервисному обслуживанию под брендом Система Холодных Потолков Akvilon. </vt:lpstr>
      <vt:lpstr>  Обеспечивает 100% контроля качества на всех стадиях  производства капиллярных матов   Гарантия 15 лет                         Капиллярные маты тестируются                                                               под давлением 20 бар</vt:lpstr>
      <vt:lpstr>    </vt:lpstr>
      <vt:lpstr>     Применение капиллярных матов особенно актуально там, где важно обеспечить максимальный уровень теплового комфорта и экологичности. </vt:lpstr>
      <vt:lpstr>     Применяется для кондиционирования и отопления, а также для поддержания особого микроклимата в помещениях. </vt:lpstr>
      <vt:lpstr>Преимущества технологии</vt:lpstr>
      <vt:lpstr>Традиционная система  кондиционирования  Применение капиллярных  матов BеKа </vt:lpstr>
      <vt:lpstr>Из истории применения охлаждающих потолков с 1888 года в Германии </vt:lpstr>
      <vt:lpstr>  Благодаря лучистому теплообмену, охлаждается не воздух, а непосредственно поверхность тела человека и все остальные объекты в помещении.</vt:lpstr>
      <vt:lpstr>Принцип функционирования охлаждающих поверхностей на основе капиллярных матов </vt:lpstr>
      <vt:lpstr>Презентация PowerPoint</vt:lpstr>
      <vt:lpstr>Плотная укладка капиллярных матов на любых поверхностях    </vt:lpstr>
      <vt:lpstr>Капиллярно-трубчатая технология позволяет сохранить пространство и увеличить этажность здания, за счёт сокращения технических коммуникаций между этажами.  </vt:lpstr>
      <vt:lpstr>Статистический процент отрицательных отзывов  </vt:lpstr>
      <vt:lpstr>Капиллярные маты используются в следующих случаях:  </vt:lpstr>
      <vt:lpstr>Применение капиллярных матов BeKa</vt:lpstr>
      <vt:lpstr>  Принцип укладки капиллярных матов</vt:lpstr>
      <vt:lpstr>  Капиллярные маты фиксируются на потолке при помощи клейкой ленты или скрепок</vt:lpstr>
      <vt:lpstr> </vt:lpstr>
      <vt:lpstr>Готовый оштукатуренный потолок  </vt:lpstr>
      <vt:lpstr>Применение капиллярных матов BeKa</vt:lpstr>
      <vt:lpstr> Принцип укладки капиллярных матов в потолочную кассету</vt:lpstr>
      <vt:lpstr> Монтаж гибких подводов и соединения с коллектором</vt:lpstr>
      <vt:lpstr>  Монтаж кассет к потолку и подключение коллекторов</vt:lpstr>
      <vt:lpstr>  Готовый металлический кассетный потолок </vt:lpstr>
      <vt:lpstr>Применение капиллярных матов BeKa</vt:lpstr>
      <vt:lpstr> Вариант монтажа капиллярных матов за гипсокартон  </vt:lpstr>
      <vt:lpstr> Вариант монтажа капиллярных матов за гипсокартон  </vt:lpstr>
      <vt:lpstr> Вариант монтажа капиллярных матов за гипсокартон  </vt:lpstr>
      <vt:lpstr>  Вариант монтажа на гипсокартон с использованием теплопроводящей пасты  </vt:lpstr>
      <vt:lpstr> Вариант монтажа с использованием готовых гипсокартонных блоков  </vt:lpstr>
      <vt:lpstr>Готовые гипсокартонные потолки  </vt:lpstr>
      <vt:lpstr>Применение капиллярных матов BeKa</vt:lpstr>
      <vt:lpstr>  Принцип монтажа капиллярных матов в бетонные перекрытия  </vt:lpstr>
      <vt:lpstr> Вариант монтажа капиллярных матов в бетонные перекрытия  </vt:lpstr>
      <vt:lpstr>  Вариант монтажа капиллярных матов в бетонные перекрытия  </vt:lpstr>
      <vt:lpstr>  Вариант монтажа капиллярных матов в бетонные перекрытия  </vt:lpstr>
      <vt:lpstr>  Вариант подготовки готовых бетонных блоков на производстве  </vt:lpstr>
      <vt:lpstr>  Вариант подготовки готовых бетонных блоков на производстве   </vt:lpstr>
      <vt:lpstr>  Использование капиллярных матов для температурного контроля в бетонных перекрытиях  </vt:lpstr>
      <vt:lpstr>Применение капиллярных матов BeKa</vt:lpstr>
      <vt:lpstr>Принцип монтажа капиллярных матов для обогрева полов</vt:lpstr>
      <vt:lpstr>  Подготовка и монтаж капиллярных матов для обогрева полов   </vt:lpstr>
      <vt:lpstr>Применение капиллярных матов BeKa</vt:lpstr>
      <vt:lpstr>  Принцип монтажа капиллярных матов на поверхность стен  </vt:lpstr>
      <vt:lpstr>  Подготовка и монтаж капиллярных матов на поверхность стен   </vt:lpstr>
      <vt:lpstr>  Монтаж капиллярных матов на поверхность стен   </vt:lpstr>
      <vt:lpstr> Использование капиллярных матов на поверхности стен   </vt:lpstr>
      <vt:lpstr>Применение капиллярных матов BeKa</vt:lpstr>
      <vt:lpstr>  Принцип укладки капиллярных матов в грунтовом коллекторе   </vt:lpstr>
      <vt:lpstr>  Монтаж капиллярных матов в горизонтальном грунтовом коллекторе   </vt:lpstr>
      <vt:lpstr>  Монтаж капиллярных матов в горизонтальном грунтовом коллекторе   </vt:lpstr>
      <vt:lpstr>Применение капиллярных матов BeKa</vt:lpstr>
      <vt:lpstr> Использование капиллярно-трубчатой технологии для поддержания  комфортной температуры редких видов растений в условиях оранжереи   </vt:lpstr>
      <vt:lpstr>  Использование технологии для поддержания комфортной температуры для редких видов животных в вольерах Берлинского зоопарка   </vt:lpstr>
      <vt:lpstr> Использование технологии для охлаждения офисного помещения   </vt:lpstr>
      <vt:lpstr>  Использование технологии на «EXPO 2000» в выставочном павильоне  «Duales System». Гановер, Германия    </vt:lpstr>
      <vt:lpstr> Использование технологии для обогрева специальных шезлонгов для релаксации   </vt:lpstr>
      <vt:lpstr>  Использование технологии для обогрева бассейна   </vt:lpstr>
      <vt:lpstr>Благодарим за внимание 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Капиллярные маты BeKa Heiz- und Kühlmatten GmbH</dc:title>
  <dc:creator>Akvilon2</dc:creator>
  <cp:lastModifiedBy>Akvilon2</cp:lastModifiedBy>
  <cp:revision>2</cp:revision>
  <dcterms:created xsi:type="dcterms:W3CDTF">2014-08-04T13:14:14Z</dcterms:created>
  <dcterms:modified xsi:type="dcterms:W3CDTF">2014-08-04T13:15:53Z</dcterms:modified>
</cp:coreProperties>
</file>